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Lato"/>
      <p:regular r:id="rId56"/>
      <p:bold r:id="rId57"/>
      <p:italic r:id="rId58"/>
      <p:boldItalic r:id="rId59"/>
    </p:embeddedFont>
    <p:embeddedFont>
      <p:font typeface="Nanum Gothic"/>
      <p:regular r:id="rId60"/>
      <p:bold r:id="rId61"/>
    </p:embeddedFont>
    <p:embeddedFont>
      <p:font typeface="NanumGothic ExtraBold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0E0540-9D23-414F-9CD0-B91B9AB8B9DC}">
  <a:tblStyle styleId="{DC0E0540-9D23-414F-9CD0-B91B9AB8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3CA9751-FADE-4398-8F4D-42EF010F345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9F6898A-2881-4318-BC14-3D0D243F1B3F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ExtraBold-bold.fntdata"/><Relationship Id="rId61" Type="http://schemas.openxmlformats.org/officeDocument/2006/relationships/font" Target="fonts/NanumGothic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anumGothic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chart/infographics/docs/post_request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3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3d3a00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3d3a00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3d3a00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3d3a00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3d3a0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c3d3a0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c5b667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c5b667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3d3a0019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3d3a001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c3d3a00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c3d3a00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3d3a001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3d3a001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c3d3a001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c3d3a001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c3d3a0019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c3d3a0019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2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cc5b6676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cc5b6676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cc5b667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cc5b667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c3d3a0019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c3d3a0019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c3d3a0019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c3d3a0019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c3d3a0019_5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c3d3a0019_5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c3d3a0019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c3d3a0019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c3d3a001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c3d3a001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c3d3a0019_5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c3d3a0019_5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c3d3a0019_5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c3d3a0019_5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시연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c3d3a0019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c3d3a0019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c3d3a0019_5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c3d3a0019_5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3d3a00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3d3a00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2549e63f1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2549e63f1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c3d3a0019_5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c3d3a0019_5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c3d3a0019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c3d3a0019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c3d3a0019_5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c3d3a0019_5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c3d3a0019_5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c3d3a0019_5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c3d3a0019_5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c3d3a0019_5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c3d3a0019_5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c3d3a0019_5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c3d3a0019_5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ac3d3a0019_5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c3d3a0019_5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c3d3a0019_5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c3d3a0019_5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c3d3a0019_5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c3d3a0019_5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c3d3a0019_5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c3d3a0019_5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c3d3a0019_5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c3d3a0019_5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c3d3a0019_5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c3d3a0019_5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ac3d3a0019_5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3d3a0019_5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c3d3a0019_5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c3d3a0019_5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c3d3a0019_5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c3d3a001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c3d3a001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c3d3a0019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c3d3a001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c3d3a001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c3d3a001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2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cc5b6676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cc5b6676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3d3a001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3d3a001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3d3a001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c3d3a0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3d3a00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c3d3a00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3d3a001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3d3a001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3d3a001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3d3a001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5" name="Google Shape;145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1" name="Google Shape;17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5" name="Google Shape;17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9" name="Google Shape;17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2" name="Google Shape;1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3" name="Google Shape;183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9" name="Google Shape;189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9" name="Google Shape;20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0" name="Google Shape;210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7" name="Google Shape;217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8" name="Google Shape;21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6" name="Google Shape;22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2" name="Google Shape;7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9" name="Google Shape;9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8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8"/>
          <p:cNvSpPr txBox="1"/>
          <p:nvPr>
            <p:ph idx="3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3" name="Google Shape;12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9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4" name="Google Shape;134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anum Gothic"/>
              <a:buChar char="●"/>
              <a:defRPr b="1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33.jpg"/><Relationship Id="rId5" Type="http://schemas.openxmlformats.org/officeDocument/2006/relationships/image" Target="../media/image20.jpg"/><Relationship Id="rId6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LM_BwbRh7Q0LjyS-Opwkf14e9dBPJpua/view" TargetMode="External"/><Relationship Id="rId4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QR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코드와 </a:t>
            </a: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를 이용한 스마트 매장관리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2조: </a:t>
            </a:r>
            <a:r>
              <a:rPr lang="ko" sz="1200">
                <a:solidFill>
                  <a:srgbClr val="FFFFFF"/>
                </a:solidFill>
              </a:rPr>
              <a:t>방새봄, 서형태, 채희진*, 최재림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/>
          <p:nvPr/>
        </p:nvSpPr>
        <p:spPr>
          <a:xfrm>
            <a:off x="2461367" y="1187860"/>
            <a:ext cx="3448181" cy="2407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3944073" y="2548434"/>
            <a:ext cx="1866597" cy="100686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989430" y="2712230"/>
            <a:ext cx="1759908" cy="776019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64" name="Google Shape;364;p26"/>
          <p:cNvSpPr/>
          <p:nvPr/>
        </p:nvSpPr>
        <p:spPr>
          <a:xfrm>
            <a:off x="2525325" y="1427500"/>
            <a:ext cx="2136600" cy="8553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1618921" y="1565289"/>
            <a:ext cx="565806" cy="66921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3310076" y="1744981"/>
            <a:ext cx="967943" cy="252538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2538991" y="1222857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AWS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2550733" y="1495650"/>
            <a:ext cx="7620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Main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2693661" y="2066432"/>
            <a:ext cx="854219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TCP / IP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535631" y="1187860"/>
            <a:ext cx="761833" cy="119855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1603475" y="1222850"/>
            <a:ext cx="640143" cy="168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스마트폰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4037460" y="254846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endParaRPr b="1" sz="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4863004" y="1427491"/>
            <a:ext cx="901233" cy="855275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4876663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Visualization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4289925" y="2018575"/>
            <a:ext cx="246250" cy="223500"/>
          </a:xfrm>
          <a:prstGeom prst="flowChartMagneticDisk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3348805" y="1794793"/>
            <a:ext cx="854219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7" name="Google Shape;377;p26"/>
          <p:cNvCxnSpPr>
            <a:stCxn id="366" idx="2"/>
            <a:endCxn id="369" idx="3"/>
          </p:cNvCxnSpPr>
          <p:nvPr/>
        </p:nvCxnSpPr>
        <p:spPr>
          <a:xfrm flipH="1">
            <a:off x="3547748" y="1997518"/>
            <a:ext cx="246300" cy="153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78" name="Google Shape;378;p26"/>
          <p:cNvCxnSpPr>
            <a:stCxn id="366" idx="2"/>
            <a:endCxn id="379" idx="1"/>
          </p:cNvCxnSpPr>
          <p:nvPr/>
        </p:nvCxnSpPr>
        <p:spPr>
          <a:xfrm flipH="1" rot="-5400000">
            <a:off x="3688448" y="2103118"/>
            <a:ext cx="972300" cy="761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0" name="Google Shape;380;p26"/>
          <p:cNvSpPr txBox="1"/>
          <p:nvPr/>
        </p:nvSpPr>
        <p:spPr>
          <a:xfrm>
            <a:off x="3953769" y="3004525"/>
            <a:ext cx="441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Log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996577" y="2712230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Big Data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1595189" y="1443524"/>
            <a:ext cx="640254" cy="855275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 txBox="1"/>
          <p:nvPr/>
        </p:nvSpPr>
        <p:spPr>
          <a:xfrm>
            <a:off x="1595189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Andorid app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1535625" y="2455251"/>
            <a:ext cx="761700" cy="20526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1527275" y="2492575"/>
            <a:ext cx="693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1603484" y="3769146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온도조절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1603484" y="4020804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문제어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3310050" y="1597343"/>
            <a:ext cx="8541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9" name="Google Shape;389;p26"/>
          <p:cNvCxnSpPr>
            <a:stCxn id="382" idx="3"/>
            <a:endCxn id="366" idx="1"/>
          </p:cNvCxnSpPr>
          <p:nvPr/>
        </p:nvCxnSpPr>
        <p:spPr>
          <a:xfrm>
            <a:off x="2235443" y="1871161"/>
            <a:ext cx="10746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90" name="Google Shape;390;p26"/>
          <p:cNvSpPr txBox="1"/>
          <p:nvPr/>
        </p:nvSpPr>
        <p:spPr>
          <a:xfrm>
            <a:off x="1603484" y="4272463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1" name="Google Shape;391;p26"/>
          <p:cNvCxnSpPr>
            <a:stCxn id="386" idx="3"/>
            <a:endCxn id="369" idx="2"/>
          </p:cNvCxnSpPr>
          <p:nvPr/>
        </p:nvCxnSpPr>
        <p:spPr>
          <a:xfrm flipH="1" rot="10800000">
            <a:off x="2235284" y="2234346"/>
            <a:ext cx="885600" cy="16188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2" name="Google Shape;392;p26"/>
          <p:cNvCxnSpPr>
            <a:stCxn id="387" idx="3"/>
            <a:endCxn id="369" idx="2"/>
          </p:cNvCxnSpPr>
          <p:nvPr/>
        </p:nvCxnSpPr>
        <p:spPr>
          <a:xfrm flipH="1" rot="10800000">
            <a:off x="2235284" y="2234304"/>
            <a:ext cx="885600" cy="18705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3" name="Google Shape;393;p26"/>
          <p:cNvCxnSpPr>
            <a:stCxn id="390" idx="3"/>
            <a:endCxn id="369" idx="2"/>
          </p:cNvCxnSpPr>
          <p:nvPr/>
        </p:nvCxnSpPr>
        <p:spPr>
          <a:xfrm flipH="1" rot="10800000">
            <a:off x="2235284" y="2234563"/>
            <a:ext cx="885600" cy="21219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94" name="Google Shape;394;p26"/>
          <p:cNvSpPr/>
          <p:nvPr/>
        </p:nvSpPr>
        <p:spPr>
          <a:xfrm>
            <a:off x="6012759" y="1187860"/>
            <a:ext cx="967943" cy="1110978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6"/>
          <p:cNvSpPr txBox="1"/>
          <p:nvPr/>
        </p:nvSpPr>
        <p:spPr>
          <a:xfrm>
            <a:off x="6073446" y="1222857"/>
            <a:ext cx="693951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패드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4902524" y="1765459"/>
            <a:ext cx="619034" cy="252538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4946863" y="1805075"/>
            <a:ext cx="5076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4911469" y="1603749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9" name="Google Shape;399;p26"/>
          <p:cNvCxnSpPr>
            <a:stCxn id="375" idx="4"/>
            <a:endCxn id="397" idx="1"/>
          </p:cNvCxnSpPr>
          <p:nvPr/>
        </p:nvCxnSpPr>
        <p:spPr>
          <a:xfrm flipH="1" rot="10800000">
            <a:off x="4536175" y="1889125"/>
            <a:ext cx="410700" cy="241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00" name="Google Shape;400;p26"/>
          <p:cNvSpPr/>
          <p:nvPr/>
        </p:nvSpPr>
        <p:spPr>
          <a:xfrm>
            <a:off x="6012759" y="2414350"/>
            <a:ext cx="967943" cy="1110978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6042540" y="2449346"/>
            <a:ext cx="536144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스마트폰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4555070" y="3294049"/>
            <a:ext cx="5361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4555070" y="2885835"/>
            <a:ext cx="536144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3" name="Google Shape;403;p26"/>
          <p:cNvCxnSpPr>
            <a:stCxn id="379" idx="2"/>
            <a:endCxn id="402" idx="0"/>
          </p:cNvCxnSpPr>
          <p:nvPr/>
        </p:nvCxnSpPr>
        <p:spPr>
          <a:xfrm>
            <a:off x="4823142" y="3053842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4" name="Google Shape;404;p26"/>
          <p:cNvCxnSpPr>
            <a:stCxn id="379" idx="0"/>
            <a:endCxn id="397" idx="2"/>
          </p:cNvCxnSpPr>
          <p:nvPr/>
        </p:nvCxnSpPr>
        <p:spPr>
          <a:xfrm rot="-5400000">
            <a:off x="4555392" y="2240685"/>
            <a:ext cx="912900" cy="377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05" name="Google Shape;405;p26"/>
          <p:cNvSpPr/>
          <p:nvPr/>
        </p:nvSpPr>
        <p:spPr>
          <a:xfrm>
            <a:off x="2461367" y="4448201"/>
            <a:ext cx="659364" cy="30482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Fire Base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6" name="Google Shape;406;p26"/>
          <p:cNvCxnSpPr>
            <a:stCxn id="405" idx="3"/>
            <a:endCxn id="366" idx="2"/>
          </p:cNvCxnSpPr>
          <p:nvPr/>
        </p:nvCxnSpPr>
        <p:spPr>
          <a:xfrm flipH="1" rot="10800000">
            <a:off x="3120732" y="1997515"/>
            <a:ext cx="673200" cy="2603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407" name="Google Shape;407;p26"/>
          <p:cNvCxnSpPr>
            <a:stCxn id="405" idx="1"/>
            <a:endCxn id="370" idx="1"/>
          </p:cNvCxnSpPr>
          <p:nvPr/>
        </p:nvCxnSpPr>
        <p:spPr>
          <a:xfrm rot="10800000">
            <a:off x="1535567" y="1787215"/>
            <a:ext cx="925800" cy="2813400"/>
          </a:xfrm>
          <a:prstGeom prst="bentConnector3">
            <a:avLst>
              <a:gd fmla="val 12574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8" name="Google Shape;408;p26"/>
          <p:cNvSpPr txBox="1"/>
          <p:nvPr/>
        </p:nvSpPr>
        <p:spPr>
          <a:xfrm>
            <a:off x="1640824" y="4651200"/>
            <a:ext cx="7620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9" name="Google Shape;409;p26"/>
          <p:cNvCxnSpPr>
            <a:stCxn id="405" idx="2"/>
            <a:endCxn id="400" idx="2"/>
          </p:cNvCxnSpPr>
          <p:nvPr/>
        </p:nvCxnSpPr>
        <p:spPr>
          <a:xfrm rot="-5400000">
            <a:off x="4030049" y="2286428"/>
            <a:ext cx="1227600" cy="3705600"/>
          </a:xfrm>
          <a:prstGeom prst="bentConnector3">
            <a:avLst>
              <a:gd fmla="val -19397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10" name="Google Shape;410;p26"/>
          <p:cNvSpPr txBox="1"/>
          <p:nvPr/>
        </p:nvSpPr>
        <p:spPr>
          <a:xfrm>
            <a:off x="3095607" y="4844750"/>
            <a:ext cx="693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재고부족 알림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6073451" y="1557004"/>
            <a:ext cx="826785" cy="664171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/>
          <p:cNvSpPr txBox="1"/>
          <p:nvPr/>
        </p:nvSpPr>
        <p:spPr>
          <a:xfrm>
            <a:off x="6082396" y="139529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패드 UI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3" name="Google Shape;413;p26"/>
          <p:cNvCxnSpPr>
            <a:stCxn id="397" idx="3"/>
            <a:endCxn id="411" idx="1"/>
          </p:cNvCxnSpPr>
          <p:nvPr/>
        </p:nvCxnSpPr>
        <p:spPr>
          <a:xfrm>
            <a:off x="5454463" y="1889075"/>
            <a:ext cx="618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14" name="Google Shape;414;p26"/>
          <p:cNvCxnSpPr>
            <a:stCxn id="411" idx="3"/>
            <a:endCxn id="366" idx="0"/>
          </p:cNvCxnSpPr>
          <p:nvPr/>
        </p:nvCxnSpPr>
        <p:spPr>
          <a:xfrm rot="10800000">
            <a:off x="3794036" y="1745090"/>
            <a:ext cx="3106200" cy="144000"/>
          </a:xfrm>
          <a:prstGeom prst="bentConnector4">
            <a:avLst>
              <a:gd fmla="val -7667" name="adj1"/>
              <a:gd fmla="val 523327" name="adj2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15" name="Google Shape;415;p26"/>
          <p:cNvSpPr txBox="1"/>
          <p:nvPr/>
        </p:nvSpPr>
        <p:spPr>
          <a:xfrm>
            <a:off x="4025853" y="982317"/>
            <a:ext cx="2778147" cy="128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/ 광고 메세지 전송 요청 / 매장현황 확인 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720239" y="1595575"/>
            <a:ext cx="3633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1680994" y="1937940"/>
            <a:ext cx="441648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QR생성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26"/>
          <p:cNvCxnSpPr>
            <a:stCxn id="416" idx="2"/>
            <a:endCxn id="417" idx="0"/>
          </p:cNvCxnSpPr>
          <p:nvPr/>
        </p:nvCxnSpPr>
        <p:spPr>
          <a:xfrm>
            <a:off x="1901889" y="1763575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26"/>
          <p:cNvSpPr/>
          <p:nvPr/>
        </p:nvSpPr>
        <p:spPr>
          <a:xfrm>
            <a:off x="1595200" y="2736550"/>
            <a:ext cx="640200" cy="9723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1519000" y="2623050"/>
            <a:ext cx="761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자판기(IoT + QR스캐너)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672317" y="2824984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인식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2" name="Google Shape;422;p26"/>
          <p:cNvCxnSpPr>
            <a:stCxn id="421" idx="3"/>
            <a:endCxn id="366" idx="1"/>
          </p:cNvCxnSpPr>
          <p:nvPr/>
        </p:nvCxnSpPr>
        <p:spPr>
          <a:xfrm flipH="1" rot="10800000">
            <a:off x="2131317" y="1871284"/>
            <a:ext cx="1178700" cy="1037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3" name="Google Shape;423;p26"/>
          <p:cNvSpPr txBox="1"/>
          <p:nvPr/>
        </p:nvSpPr>
        <p:spPr>
          <a:xfrm>
            <a:off x="2352326" y="2568038"/>
            <a:ext cx="640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조회(DB)</a:t>
            </a:r>
            <a:b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Http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1672317" y="3062148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송수신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5" name="Google Shape;425;p26"/>
          <p:cNvCxnSpPr>
            <a:stCxn id="424" idx="3"/>
            <a:endCxn id="369" idx="2"/>
          </p:cNvCxnSpPr>
          <p:nvPr/>
        </p:nvCxnSpPr>
        <p:spPr>
          <a:xfrm flipH="1" rot="10800000">
            <a:off x="2131317" y="2234448"/>
            <a:ext cx="989400" cy="9117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26" name="Google Shape;426;p26"/>
          <p:cNvSpPr txBox="1"/>
          <p:nvPr/>
        </p:nvSpPr>
        <p:spPr>
          <a:xfrm>
            <a:off x="2305901" y="3196825"/>
            <a:ext cx="7620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작동 명령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 오류 전송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1672317" y="3453745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기계작동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8" name="Google Shape;428;p26"/>
          <p:cNvCxnSpPr>
            <a:stCxn id="424" idx="2"/>
            <a:endCxn id="427" idx="0"/>
          </p:cNvCxnSpPr>
          <p:nvPr/>
        </p:nvCxnSpPr>
        <p:spPr>
          <a:xfrm>
            <a:off x="1901817" y="3230148"/>
            <a:ext cx="0" cy="22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9" name="Google Shape;429;p26"/>
          <p:cNvCxnSpPr>
            <a:stCxn id="382" idx="2"/>
            <a:endCxn id="421" idx="0"/>
          </p:cNvCxnSpPr>
          <p:nvPr/>
        </p:nvCxnSpPr>
        <p:spPr>
          <a:xfrm flipH="1">
            <a:off x="1901816" y="2298799"/>
            <a:ext cx="13500" cy="526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0" name="Google Shape;430;p26"/>
          <p:cNvSpPr txBox="1"/>
          <p:nvPr/>
        </p:nvSpPr>
        <p:spPr>
          <a:xfrm>
            <a:off x="6135477" y="1595586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6135477" y="1818603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6135477" y="2022461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4271474" y="2410750"/>
            <a:ext cx="5658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json / xml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5381658" y="2885835"/>
            <a:ext cx="225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5" name="Google Shape;435;p26"/>
          <p:cNvCxnSpPr>
            <a:stCxn id="379" idx="3"/>
            <a:endCxn id="434" idx="1"/>
          </p:cNvCxnSpPr>
          <p:nvPr/>
        </p:nvCxnSpPr>
        <p:spPr>
          <a:xfrm>
            <a:off x="5091214" y="2969838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6" name="Google Shape;436;p26"/>
          <p:cNvCxnSpPr>
            <a:stCxn id="434" idx="0"/>
            <a:endCxn id="397" idx="2"/>
          </p:cNvCxnSpPr>
          <p:nvPr/>
        </p:nvCxnSpPr>
        <p:spPr>
          <a:xfrm flipH="1" rot="5400000">
            <a:off x="4891008" y="2282685"/>
            <a:ext cx="912900" cy="293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37" name="Google Shape;437;p26"/>
          <p:cNvSpPr txBox="1"/>
          <p:nvPr/>
        </p:nvSpPr>
        <p:spPr>
          <a:xfrm>
            <a:off x="3120820" y="3190804"/>
            <a:ext cx="640254" cy="128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명령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8" name="Google Shape;438;p26"/>
          <p:cNvCxnSpPr>
            <a:stCxn id="366" idx="3"/>
            <a:endCxn id="375" idx="1"/>
          </p:cNvCxnSpPr>
          <p:nvPr/>
        </p:nvCxnSpPr>
        <p:spPr>
          <a:xfrm>
            <a:off x="4278020" y="1871249"/>
            <a:ext cx="135000" cy="1473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9" name="Google Shape;439;p26"/>
          <p:cNvSpPr txBox="1"/>
          <p:nvPr/>
        </p:nvSpPr>
        <p:spPr>
          <a:xfrm>
            <a:off x="2618646" y="1645961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0" name="Google Shape;440;p26"/>
          <p:cNvCxnSpPr>
            <a:stCxn id="382" idx="3"/>
            <a:endCxn id="439" idx="1"/>
          </p:cNvCxnSpPr>
          <p:nvPr/>
        </p:nvCxnSpPr>
        <p:spPr>
          <a:xfrm flipH="1" rot="10800000">
            <a:off x="2235443" y="1729861"/>
            <a:ext cx="383100" cy="1413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1" name="Google Shape;441;p26"/>
          <p:cNvCxnSpPr>
            <a:stCxn id="439" idx="3"/>
            <a:endCxn id="366" idx="1"/>
          </p:cNvCxnSpPr>
          <p:nvPr/>
        </p:nvCxnSpPr>
        <p:spPr>
          <a:xfrm>
            <a:off x="3010701" y="1729964"/>
            <a:ext cx="299400" cy="141300"/>
          </a:xfrm>
          <a:prstGeom prst="bentConnector3">
            <a:avLst>
              <a:gd fmla="val 50025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26"/>
          <p:cNvSpPr txBox="1"/>
          <p:nvPr/>
        </p:nvSpPr>
        <p:spPr>
          <a:xfrm>
            <a:off x="3989430" y="1470338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3" name="Google Shape;443;p26"/>
          <p:cNvCxnSpPr>
            <a:stCxn id="442" idx="2"/>
            <a:endCxn id="366" idx="0"/>
          </p:cNvCxnSpPr>
          <p:nvPr/>
        </p:nvCxnSpPr>
        <p:spPr>
          <a:xfrm flipH="1">
            <a:off x="3793958" y="1638345"/>
            <a:ext cx="391500" cy="106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4" name="Google Shape;444;p26"/>
          <p:cNvCxnSpPr>
            <a:stCxn id="442" idx="0"/>
            <a:endCxn id="411" idx="3"/>
          </p:cNvCxnSpPr>
          <p:nvPr/>
        </p:nvCxnSpPr>
        <p:spPr>
          <a:xfrm flipH="1" rot="-5400000">
            <a:off x="5333408" y="322388"/>
            <a:ext cx="418800" cy="2714700"/>
          </a:xfrm>
          <a:prstGeom prst="bentConnector4">
            <a:avLst>
              <a:gd fmla="val -80156" name="adj1"/>
              <a:gd fmla="val 108778" name="adj2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5" name="Google Shape;445;p26"/>
          <p:cNvSpPr txBox="1"/>
          <p:nvPr/>
        </p:nvSpPr>
        <p:spPr>
          <a:xfrm>
            <a:off x="5329624" y="2076094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6" name="Google Shape;446;p26"/>
          <p:cNvCxnSpPr>
            <a:stCxn id="397" idx="2"/>
            <a:endCxn id="445" idx="1"/>
          </p:cNvCxnSpPr>
          <p:nvPr/>
        </p:nvCxnSpPr>
        <p:spPr>
          <a:xfrm>
            <a:off x="5200663" y="1973075"/>
            <a:ext cx="129000" cy="18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p26"/>
          <p:cNvCxnSpPr>
            <a:stCxn id="445" idx="3"/>
            <a:endCxn id="411" idx="1"/>
          </p:cNvCxnSpPr>
          <p:nvPr/>
        </p:nvCxnSpPr>
        <p:spPr>
          <a:xfrm flipH="1" rot="10800000">
            <a:off x="5721679" y="1889197"/>
            <a:ext cx="351900" cy="270900"/>
          </a:xfrm>
          <a:prstGeom prst="bentConnector3">
            <a:avLst>
              <a:gd fmla="val 4063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8" name="Google Shape;448;p26"/>
          <p:cNvSpPr txBox="1"/>
          <p:nvPr/>
        </p:nvSpPr>
        <p:spPr>
          <a:xfrm>
            <a:off x="5454425" y="2410750"/>
            <a:ext cx="536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jpeg/png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962538" y="3672455"/>
            <a:ext cx="761833" cy="669213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3997583" y="3707452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API</a:t>
            </a:r>
            <a:endParaRPr b="1" sz="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4021569" y="3859631"/>
            <a:ext cx="640254" cy="17433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QR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4021569" y="4094660"/>
            <a:ext cx="640254" cy="17433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기상청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3" name="Google Shape;453;p26"/>
          <p:cNvCxnSpPr>
            <a:stCxn id="449" idx="1"/>
            <a:endCxn id="366" idx="2"/>
          </p:cNvCxnSpPr>
          <p:nvPr/>
        </p:nvCxnSpPr>
        <p:spPr>
          <a:xfrm rot="10800000">
            <a:off x="3793938" y="1997662"/>
            <a:ext cx="168600" cy="20094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454" name="Google Shape;454;p26"/>
          <p:cNvSpPr/>
          <p:nvPr/>
        </p:nvSpPr>
        <p:spPr>
          <a:xfrm>
            <a:off x="6073451" y="2811329"/>
            <a:ext cx="826800" cy="6642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"/>
          <p:cNvSpPr txBox="1"/>
          <p:nvPr/>
        </p:nvSpPr>
        <p:spPr>
          <a:xfrm>
            <a:off x="6082396" y="2649619"/>
            <a:ext cx="85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6135477" y="2849911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6135477" y="3072928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6135477" y="3276786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graphicFrame>
        <p:nvGraphicFramePr>
          <p:cNvPr id="464" name="Google Shape;464;p27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{DC0E0540-9D23-414F-9CD0-B91B9AB8B9DC}</a:tableStyleId>
              </a:tblPr>
              <a:tblGrid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</a:tblGrid>
              <a:tr h="4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WebApp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TCP/IP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BigData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(RDBMS)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(IoT)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IDE / DBMS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 Studio(4.0.2)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MariaDB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Oracle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Language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&amp;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Framework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Spring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MyBatis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Hadoop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HIVE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Protocol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SSH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HW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Galaxy On7 Prime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Galaxy Tab A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</a:t>
                      </a:r>
                      <a:r>
                        <a:rPr lang="ko" sz="700"/>
                        <a:t>Galaxy On7 Prime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ETC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Maven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HTML5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(BootStrap)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(HighChart)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Ajax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jQuery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JSTL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API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FCM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470" name="Google Shape;470;p28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{23CA9751-FADE-4398-8F4D-42EF010F3458}</a:tableStyleId>
              </a:tblPr>
              <a:tblGrid>
                <a:gridCol w="540950"/>
                <a:gridCol w="26737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</a:tblGrid>
              <a:tr h="2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" sz="11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</p:txBody>
      </p:sp>
      <p:graphicFrame>
        <p:nvGraphicFramePr>
          <p:cNvPr id="476" name="Google Shape;476;p29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{39F6898A-2881-4318-BC14-3D0D243F1B3F}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Monitoring(기둥침하 시각화) (XX대학 건설 IT연구실)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</a:t>
                      </a: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D-CNN, GAN을 활용한 눈썹 문신 추천 서비스 시나리오 작성 및 발표)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 (백엔드, SQL-Oracle DB)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7" name="Google Shape;477;p29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역량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30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{39F6898A-2881-4318-BC14-3D0D243F1B3F}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Sensor-IoT-TCPIP-Web app연동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30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역할 분담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개발계획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b="9112" l="12892" r="11223" t="4270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b="1"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AWS EC2 + 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2750" y="963838"/>
            <a:ext cx="3073875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6219350" y="1397225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Spark 요금제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0$ / 월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FCM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앱 배포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action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'https://chart.googleapis.com/chart'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method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'POST'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'qr'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'chs'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'300x300'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'chl'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'This is my QR code'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'submit' 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4"/>
          <p:cNvCxnSpPr>
            <a:stCxn id="514" idx="3"/>
            <a:endCxn id="515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34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차트 API</a:t>
            </a:r>
            <a:r>
              <a:rPr b="1"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중 Infographics의 </a:t>
            </a: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API를 POST 방식</a:t>
            </a:r>
            <a:r>
              <a:rPr b="1"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요청하여 QR 생성</a:t>
            </a:r>
            <a:endParaRPr sz="15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 rotWithShape="1">
          <a:blip r:embed="rId4">
            <a:alphaModFix/>
          </a:blip>
          <a:srcRect b="30558" l="18857" r="26673" t="33183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psych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(가공)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dplyr 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ggplot2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(그래프 생성)</a:t>
            </a:r>
            <a:endParaRPr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 rotWithShape="1">
          <a:blip r:embed="rId3">
            <a:alphaModFix/>
          </a:blip>
          <a:srcRect b="24231" l="15124" r="13026" t="774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4">
            <a:alphaModFix/>
          </a:blip>
          <a:srcRect b="21461" l="0" r="34288" t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제안개요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제안 내용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계획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기대 효과 및 향후 계획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Hadoop</a:t>
            </a:r>
            <a:r>
              <a:rPr lang="ko"/>
              <a:t>+ Hive</a:t>
            </a:r>
            <a:endParaRPr/>
          </a:p>
        </p:txBody>
      </p:sp>
      <p:sp>
        <p:nvSpPr>
          <p:cNvPr id="534" name="Google Shape;534;p36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5" name="Google Shape;5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37"/>
          <p:cNvSpPr txBox="1"/>
          <p:nvPr>
            <p:ph idx="1" type="body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544" name="Google Shape;544;p37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7"/>
          <p:cNvSpPr txBox="1"/>
          <p:nvPr>
            <p:ph idx="2" type="title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  <p:pic>
        <p:nvPicPr>
          <p:cNvPr id="547" name="Google Shape;5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8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8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</a:t>
            </a:r>
            <a:r>
              <a:rPr lang="ko">
                <a:solidFill>
                  <a:schemeClr val="dk1"/>
                </a:solidFill>
              </a:rPr>
              <a:t>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8"/>
          <p:cNvSpPr txBox="1"/>
          <p:nvPr>
            <p:ph idx="1" type="body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&amp; Tablet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7" name="Google Shape;557;p38"/>
          <p:cNvSpPr txBox="1"/>
          <p:nvPr>
            <p:ph idx="2" type="title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58" name="Google Shape;5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 rotWithShape="1">
          <a:blip r:embed="rId5">
            <a:alphaModFix/>
          </a:blip>
          <a:srcRect b="0" l="-6584" r="-16265" t="0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pic>
        <p:nvPicPr>
          <p:cNvPr id="565" name="Google Shape;5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75" y="982350"/>
            <a:ext cx="7038648" cy="38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/>
          <p:nvPr/>
        </p:nvSpPr>
        <p:spPr>
          <a:xfrm>
            <a:off x="7060075" y="4403600"/>
            <a:ext cx="1276200" cy="3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2" name="Google Shape;572;p40"/>
          <p:cNvSpPr txBox="1"/>
          <p:nvPr>
            <p:ph idx="1" type="body"/>
          </p:nvPr>
        </p:nvSpPr>
        <p:spPr>
          <a:xfrm>
            <a:off x="930900" y="1567550"/>
            <a:ext cx="376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매장 관리​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/>
          </a:p>
        </p:txBody>
      </p:sp>
      <p:sp>
        <p:nvSpPr>
          <p:cNvPr id="573" name="Google Shape;573;p40"/>
          <p:cNvSpPr txBox="1"/>
          <p:nvPr>
            <p:ph idx="2" type="body"/>
          </p:nvPr>
        </p:nvSpPr>
        <p:spPr>
          <a:xfrm>
            <a:off x="4933225" y="1567550"/>
            <a:ext cx="34032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○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UI 클릭 로그 시각화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9" name="Google Shape;579;p41"/>
          <p:cNvSpPr txBox="1"/>
          <p:nvPr>
            <p:ph idx="1" type="body"/>
          </p:nvPr>
        </p:nvSpPr>
        <p:spPr>
          <a:xfrm>
            <a:off x="771050" y="1567550"/>
            <a:ext cx="392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결제​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/>
          </a:p>
        </p:txBody>
      </p:sp>
      <p:sp>
        <p:nvSpPr>
          <p:cNvPr id="580" name="Google Shape;580;p4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고객관리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86" name="Google Shape;586;p42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및 DML수행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13" y="2197613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2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QR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3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"itemname"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"stock"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"category"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"image"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"a.jpg"</a:t>
            </a:r>
            <a:endParaRPr sz="7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QR 코드 스캔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Web Application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599" name="Google Shape;599;p43"/>
          <p:cNvCxnSpPr>
            <a:stCxn id="595" idx="3"/>
            <a:endCxn id="600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43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Http(POST)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Last scanned: [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Itemname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a.jpg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3"/>
          <p:cNvCxnSpPr>
            <a:stCxn id="600" idx="3"/>
            <a:endCxn id="605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7" name="Google Shape;607;p43"/>
          <p:cNvCxnSpPr>
            <a:stCxn id="605" idx="3"/>
            <a:endCxn id="608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9" name="Google Shape;609;p43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Google Shape;612;p43"/>
          <p:cNvCxnSpPr>
            <a:stCxn id="608" idx="2"/>
            <a:endCxn id="611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3" name="Google Shape;613;p43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Serial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5395457" y="2804355"/>
            <a:ext cx="86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[WEB]:s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(장비작동)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[WEB]:t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(장비멈춤)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3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617" name="Google Shape;617;p43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 Server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8" name="Google Shape;618;p43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IoT Device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9" name="Google Shape;619;p43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Arduino Sensor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389875" y="1002650"/>
            <a:ext cx="4032900" cy="377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1663275" y="1315925"/>
            <a:ext cx="2210100" cy="25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>
            <a:off x="1651875" y="4050000"/>
            <a:ext cx="2244300" cy="53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4089775" y="1338700"/>
            <a:ext cx="1087800" cy="16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>
            <a:off x="4095450" y="3229775"/>
            <a:ext cx="1087800" cy="13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>
            <a:off x="18626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/>
          <p:nvPr/>
        </p:nvSpPr>
        <p:spPr>
          <a:xfrm>
            <a:off x="28366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4"/>
          <p:cNvSpPr/>
          <p:nvPr/>
        </p:nvSpPr>
        <p:spPr>
          <a:xfrm>
            <a:off x="18626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>
            <a:off x="28366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44"/>
          <p:cNvCxnSpPr>
            <a:stCxn id="626" idx="0"/>
            <a:endCxn id="635" idx="1"/>
          </p:cNvCxnSpPr>
          <p:nvPr/>
        </p:nvCxnSpPr>
        <p:spPr>
          <a:xfrm rot="-5400000">
            <a:off x="4356075" y="-451225"/>
            <a:ext cx="179400" cy="3354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4"/>
          <p:cNvSpPr txBox="1"/>
          <p:nvPr/>
        </p:nvSpPr>
        <p:spPr>
          <a:xfrm>
            <a:off x="61232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6" name="Google Shape;636;p44"/>
          <p:cNvCxnSpPr>
            <a:stCxn id="628" idx="3"/>
          </p:cNvCxnSpPr>
          <p:nvPr/>
        </p:nvCxnSpPr>
        <p:spPr>
          <a:xfrm flipH="1" rot="10800000">
            <a:off x="5177575" y="2141950"/>
            <a:ext cx="962700" cy="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4"/>
          <p:cNvSpPr txBox="1"/>
          <p:nvPr/>
        </p:nvSpPr>
        <p:spPr>
          <a:xfrm>
            <a:off x="61232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61232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44"/>
          <p:cNvSpPr txBox="1"/>
          <p:nvPr/>
        </p:nvSpPr>
        <p:spPr>
          <a:xfrm>
            <a:off x="61232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0" name="Google Shape;640;p44"/>
          <p:cNvCxnSpPr>
            <a:stCxn id="629" idx="3"/>
            <a:endCxn id="638" idx="1"/>
          </p:cNvCxnSpPr>
          <p:nvPr/>
        </p:nvCxnSpPr>
        <p:spPr>
          <a:xfrm flipH="1" rot="10800000">
            <a:off x="5183250" y="3261125"/>
            <a:ext cx="939900" cy="646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44"/>
          <p:cNvCxnSpPr>
            <a:stCxn id="627" idx="2"/>
            <a:endCxn id="639" idx="1"/>
          </p:cNvCxnSpPr>
          <p:nvPr/>
        </p:nvCxnSpPr>
        <p:spPr>
          <a:xfrm rot="-5400000">
            <a:off x="4370325" y="2832600"/>
            <a:ext cx="156600" cy="3349200"/>
          </a:xfrm>
          <a:prstGeom prst="bentConnector4">
            <a:avLst>
              <a:gd fmla="val -152059" name="adj1"/>
              <a:gd fmla="val 66753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1389875" y="1331625"/>
            <a:ext cx="6801000" cy="3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1384175" y="2700050"/>
            <a:ext cx="472800" cy="9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649" name="Google Shape;649;p45"/>
          <p:cNvSpPr/>
          <p:nvPr/>
        </p:nvSpPr>
        <p:spPr>
          <a:xfrm>
            <a:off x="2421600" y="1806550"/>
            <a:ext cx="5553600" cy="25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1401250" y="1042526"/>
            <a:ext cx="6801050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1" name="Google Shape;651;p45"/>
          <p:cNvSpPr txBox="1"/>
          <p:nvPr/>
        </p:nvSpPr>
        <p:spPr>
          <a:xfrm>
            <a:off x="4381025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p45"/>
          <p:cNvSpPr/>
          <p:nvPr/>
        </p:nvSpPr>
        <p:spPr>
          <a:xfrm rot="-5399362">
            <a:off x="-566277" y="2997483"/>
            <a:ext cx="3665766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45"/>
          <p:cNvSpPr txBox="1"/>
          <p:nvPr/>
        </p:nvSpPr>
        <p:spPr>
          <a:xfrm rot="-5400000">
            <a:off x="588300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4003486" y="14111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4003486" y="45553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>
            <a:off x="1412650" y="1361475"/>
            <a:ext cx="14583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412650" y="4585425"/>
            <a:ext cx="19536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658" name="Google Shape;658;p45"/>
          <p:cNvSpPr/>
          <p:nvPr/>
        </p:nvSpPr>
        <p:spPr>
          <a:xfrm>
            <a:off x="2443000" y="1828575"/>
            <a:ext cx="404400" cy="2557500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45"/>
          <p:cNvSpPr txBox="1"/>
          <p:nvPr/>
        </p:nvSpPr>
        <p:spPr>
          <a:xfrm rot="5400000">
            <a:off x="2554300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45"/>
          <p:cNvSpPr/>
          <p:nvPr/>
        </p:nvSpPr>
        <p:spPr>
          <a:xfrm rot="-5400000">
            <a:off x="5078490" y="1509548"/>
            <a:ext cx="267713" cy="5485326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Google Shape;661;p45"/>
          <p:cNvSpPr txBox="1"/>
          <p:nvPr/>
        </p:nvSpPr>
        <p:spPr>
          <a:xfrm>
            <a:off x="4884028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6" title="semi_videosimu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" y="47025"/>
            <a:ext cx="8976773" cy="50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(고객 UI)</a:t>
            </a:r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50" y="983000"/>
            <a:ext cx="7953476" cy="3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로그인 화면(Main Activity)</a:t>
            </a:r>
            <a:endParaRPr sz="1300"/>
          </a:p>
        </p:txBody>
      </p:sp>
      <p:sp>
        <p:nvSpPr>
          <p:cNvPr id="678" name="Google Shape;678;p48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  구현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</a:t>
            </a:r>
            <a:endParaRPr sz="1300"/>
          </a:p>
        </p:txBody>
      </p:sp>
      <p:sp>
        <p:nvSpPr>
          <p:cNvPr id="679" name="Google Shape;679;p48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680" name="Google Shape;680;p48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로그인</a:t>
            </a:r>
            <a:endParaRPr sz="1100"/>
          </a:p>
        </p:txBody>
      </p:sp>
      <p:sp>
        <p:nvSpPr>
          <p:cNvPr id="681" name="Google Shape;681;p48"/>
          <p:cNvSpPr/>
          <p:nvPr/>
        </p:nvSpPr>
        <p:spPr>
          <a:xfrm>
            <a:off x="1660274" y="251460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ID</a:t>
            </a:r>
            <a:endParaRPr sz="800"/>
          </a:p>
        </p:txBody>
      </p:sp>
      <p:sp>
        <p:nvSpPr>
          <p:cNvPr id="682" name="Google Shape;682;p48"/>
          <p:cNvSpPr/>
          <p:nvPr/>
        </p:nvSpPr>
        <p:spPr>
          <a:xfrm>
            <a:off x="1660274" y="280035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PWD</a:t>
            </a:r>
            <a:endParaRPr sz="800"/>
          </a:p>
        </p:txBody>
      </p:sp>
      <p:sp>
        <p:nvSpPr>
          <p:cNvPr id="683" name="Google Shape;683;p48"/>
          <p:cNvSpPr/>
          <p:nvPr/>
        </p:nvSpPr>
        <p:spPr>
          <a:xfrm>
            <a:off x="1690349" y="3066050"/>
            <a:ext cx="2706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2168712" y="3066050"/>
            <a:ext cx="2706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sp>
        <p:nvSpPr>
          <p:cNvPr id="690" name="Google Shape;690;p49"/>
          <p:cNvSpPr txBox="1"/>
          <p:nvPr>
            <p:ph idx="1" type="body"/>
          </p:nvPr>
        </p:nvSpPr>
        <p:spPr>
          <a:xfrm>
            <a:off x="4967375" y="1560350"/>
            <a:ext cx="38271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  <p:sp>
        <p:nvSpPr>
          <p:cNvPr id="691" name="Google Shape;691;p49"/>
          <p:cNvSpPr/>
          <p:nvPr/>
        </p:nvSpPr>
        <p:spPr>
          <a:xfrm>
            <a:off x="1370692" y="1887604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692" name="Google Shape;692;p49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회원가입</a:t>
            </a:r>
            <a:endParaRPr b="1" sz="1100"/>
          </a:p>
        </p:txBody>
      </p:sp>
      <p:sp>
        <p:nvSpPr>
          <p:cNvPr id="693" name="Google Shape;693;p49"/>
          <p:cNvSpPr/>
          <p:nvPr/>
        </p:nvSpPr>
        <p:spPr>
          <a:xfrm>
            <a:off x="1503775" y="220172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New ID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1503775" y="2440950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New PWD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1503775" y="268017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Check PWD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1503775" y="2919400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NAME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1503775" y="315862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AGE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1737345" y="3403546"/>
            <a:ext cx="131100" cy="13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1481004" y="3315971"/>
            <a:ext cx="188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남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2352495" y="3403546"/>
            <a:ext cx="131100" cy="13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9"/>
          <p:cNvSpPr txBox="1"/>
          <p:nvPr/>
        </p:nvSpPr>
        <p:spPr>
          <a:xfrm>
            <a:off x="2096154" y="3315971"/>
            <a:ext cx="188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여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1503775" y="3637075"/>
            <a:ext cx="1144800" cy="17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회원가입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로그인 후 화면(Second Activity)</a:t>
            </a:r>
            <a:endParaRPr sz="1400"/>
          </a:p>
        </p:txBody>
      </p:sp>
      <p:sp>
        <p:nvSpPr>
          <p:cNvPr id="708" name="Google Shape;708;p50"/>
          <p:cNvSpPr txBox="1"/>
          <p:nvPr>
            <p:ph idx="1" type="body"/>
          </p:nvPr>
        </p:nvSpPr>
        <p:spPr>
          <a:xfrm>
            <a:off x="4967375" y="840500"/>
            <a:ext cx="40893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회원정보</a:t>
            </a:r>
            <a:r>
              <a:rPr lang="ko"/>
              <a:t> -&gt; User 현재 정보 조회가능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주문하기</a:t>
            </a:r>
            <a:r>
              <a:rPr lang="ko"/>
              <a:t> -&gt; Menu를 고르고 결제 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FCM</a:t>
            </a:r>
            <a:r>
              <a:rPr lang="ko"/>
              <a:t> -&gt; User 별 홍보 메시지 or 화면 출력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0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HOME</a:t>
            </a:r>
            <a:endParaRPr b="1" sz="1100"/>
          </a:p>
        </p:txBody>
      </p:sp>
      <p:sp>
        <p:nvSpPr>
          <p:cNvPr id="710" name="Google Shape;710;p50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11" name="Google Shape;711;p50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12" name="Google Shape;712;p50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13" name="Google Shape;713;p50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14" name="Google Shape;714;p50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15" name="Google Shape;715;p50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16" name="Google Shape;716;p50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정보 화면</a:t>
            </a:r>
            <a:endParaRPr sz="1400"/>
          </a:p>
        </p:txBody>
      </p:sp>
      <p:sp>
        <p:nvSpPr>
          <p:cNvPr id="722" name="Google Shape;722;p51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Botton 으로 개인정보 변경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 완료 한 제품목록은 총 구매내역에 출력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UserInfo</a:t>
            </a:r>
            <a:endParaRPr b="1" sz="1100"/>
          </a:p>
        </p:txBody>
      </p:sp>
      <p:sp>
        <p:nvSpPr>
          <p:cNvPr id="724" name="Google Shape;724;p51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25" name="Google Shape;725;p51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26" name="Google Shape;726;p51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27" name="Google Shape;727;p51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28" name="Google Shape;728;p51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29" name="Google Shape;729;p51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30" name="Google Shape;730;p51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  <p:sp>
        <p:nvSpPr>
          <p:cNvPr id="731" name="Google Shape;731;p51"/>
          <p:cNvSpPr/>
          <p:nvPr/>
        </p:nvSpPr>
        <p:spPr>
          <a:xfrm>
            <a:off x="1356061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32" name="Google Shape;732;p51"/>
          <p:cNvSpPr/>
          <p:nvPr/>
        </p:nvSpPr>
        <p:spPr>
          <a:xfrm>
            <a:off x="1503584" y="2018041"/>
            <a:ext cx="10653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회원정보</a:t>
            </a:r>
            <a:endParaRPr b="1" sz="1000"/>
          </a:p>
        </p:txBody>
      </p:sp>
      <p:sp>
        <p:nvSpPr>
          <p:cNvPr id="733" name="Google Shape;733;p51"/>
          <p:cNvSpPr/>
          <p:nvPr/>
        </p:nvSpPr>
        <p:spPr>
          <a:xfrm>
            <a:off x="1503592" y="2737828"/>
            <a:ext cx="1065300" cy="8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총 구매내역</a:t>
            </a:r>
            <a:endParaRPr b="1" sz="1000"/>
          </a:p>
        </p:txBody>
      </p:sp>
      <p:sp>
        <p:nvSpPr>
          <p:cNvPr id="734" name="Google Shape;734;p51"/>
          <p:cNvSpPr/>
          <p:nvPr/>
        </p:nvSpPr>
        <p:spPr>
          <a:xfrm>
            <a:off x="1503584" y="2506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정보수정</a:t>
            </a:r>
            <a:endParaRPr b="1" sz="1000"/>
          </a:p>
        </p:txBody>
      </p:sp>
      <p:sp>
        <p:nvSpPr>
          <p:cNvPr id="735" name="Google Shape;735;p51"/>
          <p:cNvSpPr/>
          <p:nvPr/>
        </p:nvSpPr>
        <p:spPr>
          <a:xfrm>
            <a:off x="1356050" y="372130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구매 화면</a:t>
            </a:r>
            <a:endParaRPr sz="1400"/>
          </a:p>
        </p:txBody>
      </p:sp>
      <p:sp>
        <p:nvSpPr>
          <p:cNvPr id="741" name="Google Shape;741;p52"/>
          <p:cNvSpPr txBox="1"/>
          <p:nvPr>
            <p:ph idx="1" type="body"/>
          </p:nvPr>
        </p:nvSpPr>
        <p:spPr>
          <a:xfrm>
            <a:off x="4872375" y="840500"/>
            <a:ext cx="40893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AWS , Oracle DB Data 에서 Items Data 를 받아옴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Items Data 를 자판기 메뉴 ListView에 표시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User에게 편리한 UI 제공을 위해 카테고리별 메뉴 선택 / 메뉴 검색기능 추가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Menu List에서 선택 한 제품은 Order List에 자동 출력 되며 중복 선택 시 Toast / 제품 수량 조절 가능 / 총 결제 가격 출력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결제하기 Button 으로 결제 가능 이후 CART 화면으로 전환 및 결제내역 DB Update</a:t>
            </a:r>
            <a:endParaRPr sz="1200"/>
          </a:p>
        </p:txBody>
      </p:sp>
      <p:sp>
        <p:nvSpPr>
          <p:cNvPr id="742" name="Google Shape;742;p52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BUY</a:t>
            </a:r>
            <a:endParaRPr b="1" sz="1100"/>
          </a:p>
        </p:txBody>
      </p:sp>
      <p:sp>
        <p:nvSpPr>
          <p:cNvPr id="743" name="Google Shape;743;p52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44" name="Google Shape;744;p52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45" name="Google Shape;745;p52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46" name="Google Shape;746;p52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47" name="Google Shape;747;p52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48" name="Google Shape;748;p52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49" name="Google Shape;749;p52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  <p:sp>
        <p:nvSpPr>
          <p:cNvPr id="750" name="Google Shape;750;p52"/>
          <p:cNvSpPr/>
          <p:nvPr/>
        </p:nvSpPr>
        <p:spPr>
          <a:xfrm>
            <a:off x="1356042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751" name="Google Shape;751;p52"/>
          <p:cNvSpPr/>
          <p:nvPr/>
        </p:nvSpPr>
        <p:spPr>
          <a:xfrm>
            <a:off x="1536361" y="2018043"/>
            <a:ext cx="1065300" cy="8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자판기 메뉴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(Menu List)</a:t>
            </a:r>
            <a:endParaRPr b="1" sz="1000"/>
          </a:p>
        </p:txBody>
      </p:sp>
      <p:sp>
        <p:nvSpPr>
          <p:cNvPr id="752" name="Google Shape;752;p52"/>
          <p:cNvSpPr/>
          <p:nvPr/>
        </p:nvSpPr>
        <p:spPr>
          <a:xfrm>
            <a:off x="1532256" y="347426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결제하기</a:t>
            </a:r>
            <a:endParaRPr b="1" sz="1000"/>
          </a:p>
        </p:txBody>
      </p:sp>
      <p:sp>
        <p:nvSpPr>
          <p:cNvPr id="753" name="Google Shape;753;p52"/>
          <p:cNvSpPr/>
          <p:nvPr/>
        </p:nvSpPr>
        <p:spPr>
          <a:xfrm>
            <a:off x="1532261" y="2950724"/>
            <a:ext cx="10653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선택내역 / 가격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(Order List)</a:t>
            </a:r>
            <a:endParaRPr b="1" sz="800"/>
          </a:p>
        </p:txBody>
      </p:sp>
      <p:sp>
        <p:nvSpPr>
          <p:cNvPr id="754" name="Google Shape;754;p52"/>
          <p:cNvSpPr/>
          <p:nvPr/>
        </p:nvSpPr>
        <p:spPr>
          <a:xfrm>
            <a:off x="1356052" y="372130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 화면</a:t>
            </a:r>
            <a:endParaRPr sz="1400"/>
          </a:p>
        </p:txBody>
      </p:sp>
      <p:sp>
        <p:nvSpPr>
          <p:cNvPr id="760" name="Google Shape;760;p53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1" name="Google Shape;761;p53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CART</a:t>
            </a:r>
            <a:endParaRPr sz="1100"/>
          </a:p>
        </p:txBody>
      </p:sp>
      <p:sp>
        <p:nvSpPr>
          <p:cNvPr id="762" name="Google Shape;762;p53"/>
          <p:cNvSpPr txBox="1"/>
          <p:nvPr>
            <p:ph idx="1" type="body"/>
          </p:nvPr>
        </p:nvSpPr>
        <p:spPr>
          <a:xfrm>
            <a:off x="4955975" y="970400"/>
            <a:ext cx="40893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결제완료 되었으며 수령 대기 인 상태의 제품들을 Cart List에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수령 희망 시</a:t>
            </a:r>
            <a:endParaRPr sz="1300"/>
          </a:p>
        </p:txBody>
      </p:sp>
      <p:sp>
        <p:nvSpPr>
          <p:cNvPr id="763" name="Google Shape;763;p53"/>
          <p:cNvSpPr/>
          <p:nvPr/>
        </p:nvSpPr>
        <p:spPr>
          <a:xfrm>
            <a:off x="1373001" y="188284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4" name="Google Shape;764;p53"/>
          <p:cNvSpPr/>
          <p:nvPr/>
        </p:nvSpPr>
        <p:spPr>
          <a:xfrm>
            <a:off x="1553262" y="2035588"/>
            <a:ext cx="1065300" cy="136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결제내역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(CartList)</a:t>
            </a:r>
            <a:endParaRPr b="1" sz="1000"/>
          </a:p>
        </p:txBody>
      </p:sp>
      <p:sp>
        <p:nvSpPr>
          <p:cNvPr id="765" name="Google Shape;765;p53"/>
          <p:cNvSpPr/>
          <p:nvPr/>
        </p:nvSpPr>
        <p:spPr>
          <a:xfrm>
            <a:off x="1550767" y="3491819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QR 생성</a:t>
            </a:r>
            <a:endParaRPr b="1" sz="1000"/>
          </a:p>
        </p:txBody>
      </p:sp>
      <p:sp>
        <p:nvSpPr>
          <p:cNvPr id="766" name="Google Shape;766;p53"/>
          <p:cNvSpPr/>
          <p:nvPr/>
        </p:nvSpPr>
        <p:spPr>
          <a:xfrm>
            <a:off x="1368399" y="373885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767" name="Google Shape;767;p53"/>
          <p:cNvSpPr txBox="1"/>
          <p:nvPr>
            <p:ph idx="1" type="body"/>
          </p:nvPr>
        </p:nvSpPr>
        <p:spPr>
          <a:xfrm>
            <a:off x="4955975" y="2198450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QR 생성 Button 클릭</a:t>
            </a:r>
            <a:endParaRPr/>
          </a:p>
        </p:txBody>
      </p:sp>
      <p:sp>
        <p:nvSpPr>
          <p:cNvPr id="768" name="Google Shape;768;p53"/>
          <p:cNvSpPr txBox="1"/>
          <p:nvPr>
            <p:ph idx="1" type="body"/>
          </p:nvPr>
        </p:nvSpPr>
        <p:spPr>
          <a:xfrm>
            <a:off x="4955975" y="2779175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CartList의 제품들을 담은 QR Code 자동 생성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3"/>
          <p:cNvSpPr txBox="1"/>
          <p:nvPr>
            <p:ph idx="1" type="body"/>
          </p:nvPr>
        </p:nvSpPr>
        <p:spPr>
          <a:xfrm>
            <a:off x="4955975" y="3358350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 된 QR 자판기에 인식 후 제품 수령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 txBox="1"/>
          <p:nvPr>
            <p:ph idx="1" type="body"/>
          </p:nvPr>
        </p:nvSpPr>
        <p:spPr>
          <a:xfrm>
            <a:off x="4955975" y="3955675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Data 갱신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7108650" y="2533625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/>
          <p:nvPr/>
        </p:nvSpPr>
        <p:spPr>
          <a:xfrm>
            <a:off x="7108650" y="3130613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/>
          <p:nvPr/>
        </p:nvSpPr>
        <p:spPr>
          <a:xfrm>
            <a:off x="7108650" y="3727613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매장안내 화면</a:t>
            </a:r>
            <a:endParaRPr sz="1400"/>
          </a:p>
        </p:txBody>
      </p:sp>
      <p:sp>
        <p:nvSpPr>
          <p:cNvPr id="779" name="Google Shape;779;p54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0" name="Google Shape;780;p54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Information</a:t>
            </a:r>
            <a:endParaRPr sz="1100"/>
          </a:p>
        </p:txBody>
      </p:sp>
      <p:sp>
        <p:nvSpPr>
          <p:cNvPr id="781" name="Google Shape;781;p54"/>
          <p:cNvSpPr txBox="1"/>
          <p:nvPr>
            <p:ph idx="1" type="body"/>
          </p:nvPr>
        </p:nvSpPr>
        <p:spPr>
          <a:xfrm>
            <a:off x="4967375" y="1992475"/>
            <a:ext cx="40893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제품별 재고 현황 /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내 자판기의 위치 및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안내 시작을 통해 자판기 위치 길안내 </a:t>
            </a:r>
            <a:endParaRPr sz="1300"/>
          </a:p>
        </p:txBody>
      </p:sp>
      <p:sp>
        <p:nvSpPr>
          <p:cNvPr id="782" name="Google Shape;782;p54"/>
          <p:cNvSpPr/>
          <p:nvPr/>
        </p:nvSpPr>
        <p:spPr>
          <a:xfrm>
            <a:off x="1370719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3" name="Google Shape;783;p54"/>
          <p:cNvSpPr/>
          <p:nvPr/>
        </p:nvSpPr>
        <p:spPr>
          <a:xfrm>
            <a:off x="1550987" y="2018042"/>
            <a:ext cx="10653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카테고리 or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선택</a:t>
            </a:r>
            <a:endParaRPr b="1" sz="1000"/>
          </a:p>
        </p:txBody>
      </p:sp>
      <p:sp>
        <p:nvSpPr>
          <p:cNvPr id="784" name="Google Shape;784;p54"/>
          <p:cNvSpPr/>
          <p:nvPr/>
        </p:nvSpPr>
        <p:spPr>
          <a:xfrm>
            <a:off x="1550987" y="2396942"/>
            <a:ext cx="1065300" cy="9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위치 / 정보 출력</a:t>
            </a:r>
            <a:endParaRPr b="1" sz="1000"/>
          </a:p>
        </p:txBody>
      </p:sp>
      <p:sp>
        <p:nvSpPr>
          <p:cNvPr id="785" name="Google Shape;785;p54"/>
          <p:cNvSpPr/>
          <p:nvPr/>
        </p:nvSpPr>
        <p:spPr>
          <a:xfrm>
            <a:off x="1564156" y="3474265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안내 시작</a:t>
            </a:r>
            <a:endParaRPr b="1" sz="1000"/>
          </a:p>
        </p:txBody>
      </p:sp>
      <p:sp>
        <p:nvSpPr>
          <p:cNvPr id="786" name="Google Shape;786;p54"/>
          <p:cNvSpPr/>
          <p:nvPr/>
        </p:nvSpPr>
        <p:spPr>
          <a:xfrm>
            <a:off x="1370688" y="3732700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(관리자 UI)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50" y="982350"/>
            <a:ext cx="7953476" cy="388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제안배경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비접촉, 비대면 시스템의 필요성이 대두되고 있다. 점점 많은 기업들이 </a:t>
            </a:r>
            <a:r>
              <a:rPr i="0" lang="ko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비대면과 IoT 주제</a:t>
            </a: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를 결합한 무인 매장 시스템을 구축하는 추세이다. 이에 발 맞추어 </a:t>
            </a:r>
            <a:r>
              <a:rPr i="0" lang="ko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QR코드와 IoT 통신을 활용한 무인 결제 시스템</a:t>
            </a: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을 구현하고자 한다. </a:t>
            </a:r>
            <a:endParaRPr i="0" u="none" cap="none" strike="noStrik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52" name="Google Shape;25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3" name="Google Shape;25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4" name="Google Shape;25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5" name="Google Shape;25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관리자 로그인 화면</a:t>
            </a:r>
            <a:endParaRPr sz="1400"/>
          </a:p>
        </p:txBody>
      </p:sp>
      <p:sp>
        <p:nvSpPr>
          <p:cNvPr id="798" name="Google Shape;798;p56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  구현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 Button 으로 화면전환</a:t>
            </a:r>
            <a:endParaRPr sz="1300"/>
          </a:p>
        </p:txBody>
      </p:sp>
      <p:sp>
        <p:nvSpPr>
          <p:cNvPr id="799" name="Google Shape;799;p56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00" name="Google Shape;800;p56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로그인</a:t>
            </a:r>
            <a:endParaRPr sz="1100"/>
          </a:p>
        </p:txBody>
      </p:sp>
      <p:sp>
        <p:nvSpPr>
          <p:cNvPr id="801" name="Google Shape;801;p56"/>
          <p:cNvSpPr/>
          <p:nvPr/>
        </p:nvSpPr>
        <p:spPr>
          <a:xfrm>
            <a:off x="1660274" y="251460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ID</a:t>
            </a:r>
            <a:endParaRPr sz="800"/>
          </a:p>
        </p:txBody>
      </p:sp>
      <p:sp>
        <p:nvSpPr>
          <p:cNvPr id="802" name="Google Shape;802;p56"/>
          <p:cNvSpPr/>
          <p:nvPr/>
        </p:nvSpPr>
        <p:spPr>
          <a:xfrm>
            <a:off x="1660274" y="280035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PWD</a:t>
            </a:r>
            <a:endParaRPr sz="800"/>
          </a:p>
        </p:txBody>
      </p:sp>
      <p:sp>
        <p:nvSpPr>
          <p:cNvPr id="803" name="Google Shape;803;p56"/>
          <p:cNvSpPr/>
          <p:nvPr/>
        </p:nvSpPr>
        <p:spPr>
          <a:xfrm>
            <a:off x="1659720" y="3066050"/>
            <a:ext cx="8082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관리자 대쉬보드 화면</a:t>
            </a:r>
            <a:endParaRPr sz="1400"/>
          </a:p>
        </p:txBody>
      </p:sp>
      <p:sp>
        <p:nvSpPr>
          <p:cNvPr id="809" name="Google Shape;809;p57"/>
          <p:cNvSpPr txBox="1"/>
          <p:nvPr>
            <p:ph idx="1" type="body"/>
          </p:nvPr>
        </p:nvSpPr>
        <p:spPr>
          <a:xfrm>
            <a:off x="5008075" y="1306950"/>
            <a:ext cx="3504900" cy="25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DashBoard (WebView)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전체 매출 현황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제품별 판매 현황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 분석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현황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/>
              <a:t>Data 분석을 통해 DashBoard에 시각화(Chart)</a:t>
            </a:r>
            <a:endParaRPr sz="1300"/>
          </a:p>
        </p:txBody>
      </p:sp>
      <p:sp>
        <p:nvSpPr>
          <p:cNvPr id="810" name="Google Shape;810;p57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1" name="Google Shape;811;p57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HOME</a:t>
            </a:r>
            <a:endParaRPr sz="1100"/>
          </a:p>
        </p:txBody>
      </p:sp>
      <p:sp>
        <p:nvSpPr>
          <p:cNvPr id="812" name="Google Shape;812;p57"/>
          <p:cNvSpPr/>
          <p:nvPr/>
        </p:nvSpPr>
        <p:spPr>
          <a:xfrm>
            <a:off x="13706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3" name="Google Shape;813;p57"/>
          <p:cNvSpPr/>
          <p:nvPr/>
        </p:nvSpPr>
        <p:spPr>
          <a:xfrm>
            <a:off x="1550950" y="2062608"/>
            <a:ext cx="1065300" cy="15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DashBoard</a:t>
            </a:r>
            <a:endParaRPr b="1" sz="1000"/>
          </a:p>
        </p:txBody>
      </p:sp>
      <p:sp>
        <p:nvSpPr>
          <p:cNvPr id="814" name="Google Shape;814;p57"/>
          <p:cNvSpPr/>
          <p:nvPr/>
        </p:nvSpPr>
        <p:spPr>
          <a:xfrm>
            <a:off x="13707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광고메세지 전송 화면</a:t>
            </a:r>
            <a:endParaRPr sz="1400"/>
          </a:p>
        </p:txBody>
      </p:sp>
      <p:sp>
        <p:nvSpPr>
          <p:cNvPr id="820" name="Google Shape;820;p58"/>
          <p:cNvSpPr txBox="1"/>
          <p:nvPr>
            <p:ph idx="1" type="body"/>
          </p:nvPr>
        </p:nvSpPr>
        <p:spPr>
          <a:xfrm>
            <a:off x="4967375" y="1560350"/>
            <a:ext cx="3963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User 의 연령 / 성별 에 따라 맞춤형 FCM 메시지 발송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전달 메시지 및 추가 Event 사항 작성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메시지 전송하기 Button 을 통해 Google FireBase(FCM) 메시지 송신</a:t>
            </a:r>
            <a:endParaRPr sz="1300"/>
          </a:p>
        </p:txBody>
      </p:sp>
      <p:sp>
        <p:nvSpPr>
          <p:cNvPr id="821" name="Google Shape;821;p58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2" name="Google Shape;822;p58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FCM</a:t>
            </a:r>
            <a:endParaRPr b="1" sz="1000"/>
          </a:p>
        </p:txBody>
      </p:sp>
      <p:sp>
        <p:nvSpPr>
          <p:cNvPr id="823" name="Google Shape;823;p58"/>
          <p:cNvSpPr/>
          <p:nvPr/>
        </p:nvSpPr>
        <p:spPr>
          <a:xfrm>
            <a:off x="1370711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4" name="Google Shape;824;p58"/>
          <p:cNvSpPr/>
          <p:nvPr/>
        </p:nvSpPr>
        <p:spPr>
          <a:xfrm>
            <a:off x="1518225" y="2196247"/>
            <a:ext cx="1065300" cy="8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메시지 입력</a:t>
            </a:r>
            <a:endParaRPr b="1" sz="1000"/>
          </a:p>
        </p:txBody>
      </p:sp>
      <p:sp>
        <p:nvSpPr>
          <p:cNvPr id="825" name="Google Shape;825;p58"/>
          <p:cNvSpPr/>
          <p:nvPr/>
        </p:nvSpPr>
        <p:spPr>
          <a:xfrm>
            <a:off x="1518250" y="34741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메시지 전송하기</a:t>
            </a:r>
            <a:endParaRPr b="1" sz="700"/>
          </a:p>
        </p:txBody>
      </p:sp>
      <p:sp>
        <p:nvSpPr>
          <p:cNvPr id="826" name="Google Shape;826;p58"/>
          <p:cNvSpPr/>
          <p:nvPr/>
        </p:nvSpPr>
        <p:spPr>
          <a:xfrm>
            <a:off x="1518225" y="3079298"/>
            <a:ext cx="10653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기타 내용</a:t>
            </a:r>
            <a:endParaRPr b="1" sz="1000"/>
          </a:p>
        </p:txBody>
      </p:sp>
      <p:sp>
        <p:nvSpPr>
          <p:cNvPr id="827" name="Google Shape;827;p58"/>
          <p:cNvSpPr/>
          <p:nvPr/>
        </p:nvSpPr>
        <p:spPr>
          <a:xfrm>
            <a:off x="1370700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28" name="Google Shape;828;p58"/>
          <p:cNvSpPr/>
          <p:nvPr/>
        </p:nvSpPr>
        <p:spPr>
          <a:xfrm>
            <a:off x="1484400" y="1962712"/>
            <a:ext cx="567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연령</a:t>
            </a:r>
            <a:endParaRPr b="1" sz="800"/>
          </a:p>
        </p:txBody>
      </p:sp>
      <p:sp>
        <p:nvSpPr>
          <p:cNvPr id="829" name="Google Shape;829;p58"/>
          <p:cNvSpPr/>
          <p:nvPr/>
        </p:nvSpPr>
        <p:spPr>
          <a:xfrm>
            <a:off x="2134812" y="1966739"/>
            <a:ext cx="567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성별</a:t>
            </a:r>
            <a:endParaRPr b="1"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제어 화면</a:t>
            </a:r>
            <a:endParaRPr sz="1400"/>
          </a:p>
        </p:txBody>
      </p:sp>
      <p:sp>
        <p:nvSpPr>
          <p:cNvPr id="835" name="Google Shape;835;p59"/>
          <p:cNvSpPr txBox="1"/>
          <p:nvPr>
            <p:ph idx="1" type="body"/>
          </p:nvPr>
        </p:nvSpPr>
        <p:spPr>
          <a:xfrm>
            <a:off x="4967375" y="1560350"/>
            <a:ext cx="40983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Button or UI를 통해 IoT 제어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출입문 / 조명 On/Off 제어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날씨 API Data 를 통한 자동 온도제어 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매장 IoT 상황을 보여주는 DashBoard</a:t>
            </a:r>
            <a:endParaRPr sz="1300"/>
          </a:p>
        </p:txBody>
      </p:sp>
      <p:sp>
        <p:nvSpPr>
          <p:cNvPr id="836" name="Google Shape;836;p59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37" name="Google Shape;837;p59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IoT</a:t>
            </a:r>
            <a:endParaRPr sz="1100"/>
          </a:p>
        </p:txBody>
      </p:sp>
      <p:sp>
        <p:nvSpPr>
          <p:cNvPr id="838" name="Google Shape;838;p59"/>
          <p:cNvSpPr/>
          <p:nvPr/>
        </p:nvSpPr>
        <p:spPr>
          <a:xfrm>
            <a:off x="1370692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839" name="Google Shape;839;p59"/>
          <p:cNvSpPr/>
          <p:nvPr/>
        </p:nvSpPr>
        <p:spPr>
          <a:xfrm>
            <a:off x="1551013" y="2018049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출입문 제어</a:t>
            </a:r>
            <a:endParaRPr b="1" sz="1000"/>
          </a:p>
        </p:txBody>
      </p:sp>
      <p:sp>
        <p:nvSpPr>
          <p:cNvPr id="840" name="Google Shape;840;p59"/>
          <p:cNvSpPr/>
          <p:nvPr/>
        </p:nvSpPr>
        <p:spPr>
          <a:xfrm>
            <a:off x="1546913" y="2950725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DashBoard</a:t>
            </a:r>
            <a:endParaRPr b="1" sz="1000"/>
          </a:p>
        </p:txBody>
      </p:sp>
      <p:sp>
        <p:nvSpPr>
          <p:cNvPr id="841" name="Google Shape;841;p59"/>
          <p:cNvSpPr/>
          <p:nvPr/>
        </p:nvSpPr>
        <p:spPr>
          <a:xfrm>
            <a:off x="1370702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42" name="Google Shape;842;p59"/>
          <p:cNvSpPr/>
          <p:nvPr/>
        </p:nvSpPr>
        <p:spPr>
          <a:xfrm>
            <a:off x="1551013" y="2317793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조명 제어</a:t>
            </a:r>
            <a:endParaRPr b="1" sz="1000"/>
          </a:p>
        </p:txBody>
      </p:sp>
      <p:sp>
        <p:nvSpPr>
          <p:cNvPr id="843" name="Google Shape;843;p59"/>
          <p:cNvSpPr/>
          <p:nvPr/>
        </p:nvSpPr>
        <p:spPr>
          <a:xfrm>
            <a:off x="1551013" y="2618365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온도 제어</a:t>
            </a:r>
            <a:endParaRPr b="1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재고 현황 파악 화면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0"/>
          <p:cNvSpPr txBox="1"/>
          <p:nvPr>
            <p:ph idx="1" type="body"/>
          </p:nvPr>
        </p:nvSpPr>
        <p:spPr>
          <a:xfrm>
            <a:off x="4967375" y="1560350"/>
            <a:ext cx="37590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매장 내 재고현황 보충/파악을 위한 Admin Order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내 부족한 재고 현황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재고 보충으로 주문 한 제품 정보 출력</a:t>
            </a:r>
            <a:endParaRPr sz="1300"/>
          </a:p>
        </p:txBody>
      </p:sp>
      <p:sp>
        <p:nvSpPr>
          <p:cNvPr id="850" name="Google Shape;850;p60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51" name="Google Shape;851;p60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Order</a:t>
            </a:r>
            <a:endParaRPr sz="1100"/>
          </a:p>
        </p:txBody>
      </p:sp>
      <p:sp>
        <p:nvSpPr>
          <p:cNvPr id="852" name="Google Shape;852;p60"/>
          <p:cNvSpPr/>
          <p:nvPr/>
        </p:nvSpPr>
        <p:spPr>
          <a:xfrm>
            <a:off x="1373001" y="188284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53" name="Google Shape;853;p60"/>
          <p:cNvSpPr/>
          <p:nvPr/>
        </p:nvSpPr>
        <p:spPr>
          <a:xfrm>
            <a:off x="1544113" y="2072406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재고 부족 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</a:t>
            </a:r>
            <a:endParaRPr b="1" sz="1000"/>
          </a:p>
        </p:txBody>
      </p:sp>
      <p:sp>
        <p:nvSpPr>
          <p:cNvPr id="854" name="Google Shape;854;p60"/>
          <p:cNvSpPr/>
          <p:nvPr/>
        </p:nvSpPr>
        <p:spPr>
          <a:xfrm>
            <a:off x="1368399" y="373885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55" name="Google Shape;855;p60"/>
          <p:cNvSpPr/>
          <p:nvPr/>
        </p:nvSpPr>
        <p:spPr>
          <a:xfrm>
            <a:off x="1553250" y="2916994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배송중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</a:t>
            </a:r>
            <a:endParaRPr b="1"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 현황 파악 화면</a:t>
            </a:r>
            <a:endParaRPr sz="1400"/>
          </a:p>
        </p:txBody>
      </p:sp>
      <p:sp>
        <p:nvSpPr>
          <p:cNvPr id="861" name="Google Shape;861;p61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내 자판기의 전체 제품 현황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제품 추가 및 삭제 , 수정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재고가 부족 한 제품 발주 요청</a:t>
            </a:r>
            <a:endParaRPr sz="1300"/>
          </a:p>
        </p:txBody>
      </p:sp>
      <p:sp>
        <p:nvSpPr>
          <p:cNvPr id="862" name="Google Shape;862;p61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63" name="Google Shape;863;p61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Item</a:t>
            </a:r>
            <a:endParaRPr sz="1100"/>
          </a:p>
        </p:txBody>
      </p:sp>
      <p:sp>
        <p:nvSpPr>
          <p:cNvPr id="864" name="Google Shape;864;p61"/>
          <p:cNvSpPr/>
          <p:nvPr/>
        </p:nvSpPr>
        <p:spPr>
          <a:xfrm>
            <a:off x="1370719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65" name="Google Shape;865;p61"/>
          <p:cNvSpPr/>
          <p:nvPr/>
        </p:nvSpPr>
        <p:spPr>
          <a:xfrm>
            <a:off x="1550988" y="2015951"/>
            <a:ext cx="1065300" cy="116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전체 제품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리스트</a:t>
            </a:r>
            <a:endParaRPr b="1" sz="1000"/>
          </a:p>
        </p:txBody>
      </p:sp>
      <p:sp>
        <p:nvSpPr>
          <p:cNvPr id="866" name="Google Shape;866;p61"/>
          <p:cNvSpPr/>
          <p:nvPr/>
        </p:nvSpPr>
        <p:spPr>
          <a:xfrm>
            <a:off x="1564156" y="3474265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주문</a:t>
            </a:r>
            <a:endParaRPr b="1" sz="1000"/>
          </a:p>
        </p:txBody>
      </p:sp>
      <p:sp>
        <p:nvSpPr>
          <p:cNvPr id="867" name="Google Shape;867;p61"/>
          <p:cNvSpPr/>
          <p:nvPr/>
        </p:nvSpPr>
        <p:spPr>
          <a:xfrm>
            <a:off x="1370688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68" name="Google Shape;868;p61"/>
          <p:cNvSpPr/>
          <p:nvPr/>
        </p:nvSpPr>
        <p:spPr>
          <a:xfrm>
            <a:off x="1564156" y="3249403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수정</a:t>
            </a:r>
            <a:endParaRPr b="1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</a:t>
            </a:r>
            <a:r>
              <a:rPr lang="ko"/>
              <a:t>대 효과 및 향후 계획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</a:t>
            </a:r>
            <a:r>
              <a:rPr lang="ko"/>
              <a:t>대 효과</a:t>
            </a:r>
            <a:endParaRPr/>
          </a:p>
        </p:txBody>
      </p:sp>
      <p:pic>
        <p:nvPicPr>
          <p:cNvPr id="879" name="Google Shape;879;p63"/>
          <p:cNvPicPr preferRelativeResize="0"/>
          <p:nvPr/>
        </p:nvPicPr>
        <p:blipFill rotWithShape="1">
          <a:blip r:embed="rId3">
            <a:alphaModFix/>
          </a:blip>
          <a:srcRect b="9153" l="0" r="-908" t="19223"/>
          <a:stretch/>
        </p:blipFill>
        <p:spPr>
          <a:xfrm>
            <a:off x="1130875" y="1526000"/>
            <a:ext cx="7270899" cy="290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향후계획</a:t>
            </a:r>
            <a:endParaRPr/>
          </a:p>
        </p:txBody>
      </p:sp>
      <p:sp>
        <p:nvSpPr>
          <p:cNvPr id="885" name="Google Shape;885;p64"/>
          <p:cNvSpPr txBox="1"/>
          <p:nvPr>
            <p:ph idx="1" type="subTitle"/>
          </p:nvPr>
        </p:nvSpPr>
        <p:spPr>
          <a:xfrm>
            <a:off x="1297450" y="1356125"/>
            <a:ext cx="7038900" cy="28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상향식 접근법(Bottom up Approach)를 통해 가치를 창출할 수 있는 주제를 생성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데이터 마이닝 시스템을 구축하여 가치 창출</a:t>
            </a:r>
            <a:br>
              <a:rPr lang="ko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SCM(Supply Chain Management) 시스템 구축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소요 일정을 예측하여 소비될 제품을 준비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공급망 설계에 있어 효율적 공급망 구축하여 가격 경쟁력 획득</a:t>
            </a:r>
            <a:br>
              <a:rPr lang="ko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CRM(Customer Relation Management) 구축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 데이터 마트 구축을 통한 분석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고객과의 커뮤니케이션 및 마케팅 활동을 통해 고객 생애 가치 향상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의도 및 필요성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포스트 코로나 시대로 언택트 시스템의 필요</a:t>
            </a:r>
            <a:br>
              <a:rPr lang="ko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운영비에 큰 비중을 차지하는 인건비</a:t>
            </a:r>
            <a:br>
              <a:rPr lang="ko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내 사용자의 데이터를 통해 인사이트를 만들어 내는 시스템 부재</a:t>
            </a:r>
            <a:endParaRPr sz="1700"/>
          </a:p>
        </p:txBody>
      </p:sp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i="0" sz="1300" u="none" cap="none" strike="noStrik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미국 아마존고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국내 세븐일레븐 시그니쳐 매장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제안내용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내용 및 목표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3511012" y="1810199"/>
            <a:ext cx="1586400" cy="238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82463" y="2349828"/>
            <a:ext cx="1303500" cy="1303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Customer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6" name="Google Shape;286;p24"/>
          <p:cNvCxnSpPr>
            <a:stCxn id="285" idx="6"/>
          </p:cNvCxnSpPr>
          <p:nvPr/>
        </p:nvCxnSpPr>
        <p:spPr>
          <a:xfrm>
            <a:off x="1985963" y="3001578"/>
            <a:ext cx="63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640" y="2768349"/>
            <a:ext cx="466238" cy="466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4"/>
          <p:cNvCxnSpPr>
            <a:endCxn id="289" idx="2"/>
          </p:cNvCxnSpPr>
          <p:nvPr/>
        </p:nvCxnSpPr>
        <p:spPr>
          <a:xfrm>
            <a:off x="6915040" y="3001530"/>
            <a:ext cx="59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0" name="Google Shape;290;p24"/>
          <p:cNvSpPr txBox="1"/>
          <p:nvPr/>
        </p:nvSpPr>
        <p:spPr>
          <a:xfrm>
            <a:off x="2628252" y="3257650"/>
            <a:ext cx="857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간편구매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3511012" y="1403450"/>
            <a:ext cx="736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7506040" y="2278830"/>
            <a:ext cx="1445400" cy="1445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Administrator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5318325" y="2923089"/>
            <a:ext cx="857100" cy="857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5658503" y="2286108"/>
            <a:ext cx="962700" cy="962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Browser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5941122" y="3001474"/>
            <a:ext cx="962700" cy="962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Tablet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5615003" y="4122500"/>
            <a:ext cx="1050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378500" y="1739327"/>
            <a:ext cx="857100" cy="857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Mobile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QR</a:t>
            </a:r>
            <a:r>
              <a:rPr lang="ko"/>
              <a:t>을 통한 간편 결제 시스템 및 </a:t>
            </a:r>
            <a:r>
              <a:rPr lang="ko">
                <a:solidFill>
                  <a:srgbClr val="FFFFFF"/>
                </a:solidFill>
              </a:rPr>
              <a:t>IoT 장비</a:t>
            </a:r>
            <a:r>
              <a:rPr lang="ko"/>
              <a:t>를 이용한 편리한 매장관리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시나리오</a:t>
            </a:r>
            <a:endParaRPr/>
          </a:p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구매자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미리 물품을 구매 후 QR</a:t>
            </a:r>
            <a:r>
              <a:rPr lang="ko" sz="900"/>
              <a:t>을 통해 매장에서 물품을 간편히 수령하고 </a:t>
            </a:r>
            <a:br>
              <a:rPr lang="ko" sz="900"/>
            </a:br>
            <a:r>
              <a:rPr lang="ko" sz="900">
                <a:solidFill>
                  <a:srgbClr val="FFFFFF"/>
                </a:solidFill>
              </a:rPr>
              <a:t>관리자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IoT장비를 이용</a:t>
            </a:r>
            <a:r>
              <a:rPr lang="ko" sz="900"/>
              <a:t>하여 비대면 매장 운영 및 </a:t>
            </a:r>
            <a:r>
              <a:rPr lang="ko" sz="900">
                <a:solidFill>
                  <a:srgbClr val="FFFFFF"/>
                </a:solidFill>
              </a:rPr>
              <a:t>데이터 시각화를 통해 운영 인사이트</a:t>
            </a:r>
            <a:r>
              <a:rPr lang="ko" sz="900"/>
              <a:t>를 도출함</a:t>
            </a:r>
            <a:endParaRPr sz="900"/>
          </a:p>
        </p:txBody>
      </p:sp>
      <p:sp>
        <p:nvSpPr>
          <p:cNvPr id="304" name="Google Shape;304;p25"/>
          <p:cNvSpPr txBox="1"/>
          <p:nvPr/>
        </p:nvSpPr>
        <p:spPr>
          <a:xfrm>
            <a:off x="7629330" y="2806977"/>
            <a:ext cx="964824" cy="125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기간별 매출 현황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7629330" y="2615249"/>
            <a:ext cx="867850" cy="170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앱 클릭로그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6" name="Google Shape;306;p25"/>
          <p:cNvCxnSpPr>
            <a:stCxn id="307" idx="6"/>
          </p:cNvCxnSpPr>
          <p:nvPr/>
        </p:nvCxnSpPr>
        <p:spPr>
          <a:xfrm>
            <a:off x="1183222" y="4483716"/>
            <a:ext cx="6962100" cy="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5"/>
          <p:cNvCxnSpPr>
            <a:stCxn id="309" idx="6"/>
          </p:cNvCxnSpPr>
          <p:nvPr/>
        </p:nvCxnSpPr>
        <p:spPr>
          <a:xfrm>
            <a:off x="1193006" y="2045088"/>
            <a:ext cx="6952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0" name="Google Shape;310;p25"/>
          <p:cNvSpPr/>
          <p:nvPr/>
        </p:nvSpPr>
        <p:spPr>
          <a:xfrm>
            <a:off x="2723398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242857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매장방문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4511608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421678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QR인식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6317441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6022622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6" name="Google Shape;316;p25"/>
          <p:cNvCxnSpPr/>
          <p:nvPr/>
        </p:nvCxnSpPr>
        <p:spPr>
          <a:xfrm>
            <a:off x="2001975" y="1664434"/>
            <a:ext cx="0" cy="242764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7050900" y="1664434"/>
            <a:ext cx="0" cy="242764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" name="Google Shape;318;p25"/>
          <p:cNvSpPr txBox="1"/>
          <p:nvPr/>
        </p:nvSpPr>
        <p:spPr>
          <a:xfrm>
            <a:off x="1471001" y="1508200"/>
            <a:ext cx="5478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</a:rPr>
              <a:t>매장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3190929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25"/>
          <p:cNvCxnSpPr>
            <a:stCxn id="310" idx="4"/>
            <a:endCxn id="319" idx="2"/>
          </p:cNvCxnSpPr>
          <p:nvPr/>
        </p:nvCxnSpPr>
        <p:spPr>
          <a:xfrm flipH="1" rot="-5400000">
            <a:off x="2856424" y="1979514"/>
            <a:ext cx="235200" cy="433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1" name="Google Shape;321;p25"/>
          <p:cNvSpPr txBox="1"/>
          <p:nvPr/>
        </p:nvSpPr>
        <p:spPr>
          <a:xfrm>
            <a:off x="2896110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길안내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4050253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25"/>
          <p:cNvCxnSpPr>
            <a:stCxn id="319" idx="6"/>
            <a:endCxn id="322" idx="2"/>
          </p:cNvCxnSpPr>
          <p:nvPr/>
        </p:nvCxnSpPr>
        <p:spPr>
          <a:xfrm>
            <a:off x="3258380" y="2313869"/>
            <a:ext cx="79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4" name="Google Shape;324;p25"/>
          <p:cNvSpPr txBox="1"/>
          <p:nvPr/>
        </p:nvSpPr>
        <p:spPr>
          <a:xfrm>
            <a:off x="3755434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도착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5" name="Google Shape;325;p25"/>
          <p:cNvCxnSpPr>
            <a:stCxn id="322" idx="6"/>
            <a:endCxn id="312" idx="3"/>
          </p:cNvCxnSpPr>
          <p:nvPr/>
        </p:nvCxnSpPr>
        <p:spPr>
          <a:xfrm flipH="1" rot="10800000">
            <a:off x="4117705" y="2069069"/>
            <a:ext cx="403800" cy="244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6" name="Google Shape;326;p25"/>
          <p:cNvSpPr/>
          <p:nvPr/>
        </p:nvSpPr>
        <p:spPr>
          <a:xfrm>
            <a:off x="2733341" y="3615444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5533931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5727795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물품배출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9" name="Google Shape;329;p25"/>
          <p:cNvCxnSpPr>
            <a:stCxn id="312" idx="5"/>
            <a:endCxn id="327" idx="2"/>
          </p:cNvCxnSpPr>
          <p:nvPr/>
        </p:nvCxnSpPr>
        <p:spPr>
          <a:xfrm flipH="1" rot="-5400000">
            <a:off x="4929181" y="1708936"/>
            <a:ext cx="244800" cy="964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5"/>
          <p:cNvCxnSpPr>
            <a:stCxn id="327" idx="6"/>
            <a:endCxn id="314" idx="4"/>
          </p:cNvCxnSpPr>
          <p:nvPr/>
        </p:nvCxnSpPr>
        <p:spPr>
          <a:xfrm flipH="1" rot="10800000">
            <a:off x="5601383" y="2078669"/>
            <a:ext cx="749700" cy="2352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1" name="Google Shape;331;p25"/>
          <p:cNvSpPr txBox="1"/>
          <p:nvPr/>
        </p:nvSpPr>
        <p:spPr>
          <a:xfrm>
            <a:off x="23232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1125554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3630440" y="3615444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32203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출입문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4623660" y="361543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4213580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348096" y="4358961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1135453" y="4459933"/>
            <a:ext cx="47770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830736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8" name="Google Shape;338;p25"/>
          <p:cNvCxnSpPr>
            <a:stCxn id="307" idx="0"/>
            <a:endCxn id="309" idx="4"/>
          </p:cNvCxnSpPr>
          <p:nvPr/>
        </p:nvCxnSpPr>
        <p:spPr>
          <a:xfrm rot="10800000">
            <a:off x="1159337" y="2078833"/>
            <a:ext cx="0" cy="238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9" name="Google Shape;339;p25"/>
          <p:cNvSpPr txBox="1"/>
          <p:nvPr/>
        </p:nvSpPr>
        <p:spPr>
          <a:xfrm>
            <a:off x="72536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2733397" y="445998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348096" y="1920333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2323210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매장제어 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및 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3" name="Google Shape;343;p25"/>
          <p:cNvCxnSpPr>
            <a:stCxn id="340" idx="0"/>
            <a:endCxn id="332" idx="4"/>
          </p:cNvCxnSpPr>
          <p:nvPr/>
        </p:nvCxnSpPr>
        <p:spPr>
          <a:xfrm rot="-5400000">
            <a:off x="2807129" y="3612939"/>
            <a:ext cx="797100" cy="897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44" name="Google Shape;344;p25"/>
          <p:cNvCxnSpPr>
            <a:stCxn id="340" idx="0"/>
            <a:endCxn id="334" idx="4"/>
          </p:cNvCxnSpPr>
          <p:nvPr/>
        </p:nvCxnSpPr>
        <p:spPr>
          <a:xfrm rot="-5400000">
            <a:off x="3303779" y="3116289"/>
            <a:ext cx="797100" cy="1890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25"/>
          <p:cNvSpPr/>
          <p:nvPr/>
        </p:nvSpPr>
        <p:spPr>
          <a:xfrm>
            <a:off x="7561870" y="2836085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7561870" y="2666811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7618096" y="4459888"/>
            <a:ext cx="47770" cy="4777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 txBox="1"/>
          <p:nvPr/>
        </p:nvSpPr>
        <p:spPr>
          <a:xfrm>
            <a:off x="720801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5543875" y="361543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25"/>
          <p:cNvCxnSpPr>
            <a:stCxn id="340" idx="0"/>
            <a:endCxn id="349" idx="4"/>
          </p:cNvCxnSpPr>
          <p:nvPr/>
        </p:nvCxnSpPr>
        <p:spPr>
          <a:xfrm rot="-5400000">
            <a:off x="3763829" y="2656239"/>
            <a:ext cx="797100" cy="2810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51" name="Google Shape;351;p25"/>
          <p:cNvSpPr txBox="1"/>
          <p:nvPr/>
        </p:nvSpPr>
        <p:spPr>
          <a:xfrm>
            <a:off x="5601402" y="3355975"/>
            <a:ext cx="7497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재고파악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25"/>
          <p:cNvCxnSpPr>
            <a:stCxn id="327" idx="4"/>
            <a:endCxn id="349" idx="0"/>
          </p:cNvCxnSpPr>
          <p:nvPr/>
        </p:nvCxnSpPr>
        <p:spPr>
          <a:xfrm flipH="1" rot="-5400000">
            <a:off x="4934057" y="2981195"/>
            <a:ext cx="126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53" name="Google Shape;353;p25"/>
          <p:cNvCxnSpPr>
            <a:stCxn id="340" idx="0"/>
            <a:endCxn id="326" idx="4"/>
          </p:cNvCxnSpPr>
          <p:nvPr/>
        </p:nvCxnSpPr>
        <p:spPr>
          <a:xfrm rot="-5400000">
            <a:off x="2358929" y="4061139"/>
            <a:ext cx="7971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54" name="Google Shape;354;p25"/>
          <p:cNvCxnSpPr>
            <a:stCxn id="346" idx="2"/>
            <a:endCxn id="347" idx="0"/>
          </p:cNvCxnSpPr>
          <p:nvPr/>
        </p:nvCxnSpPr>
        <p:spPr>
          <a:xfrm>
            <a:off x="7561870" y="2700537"/>
            <a:ext cx="80100" cy="1759500"/>
          </a:xfrm>
          <a:prstGeom prst="bentConnector4">
            <a:avLst>
              <a:gd fmla="val -297052" name="adj1"/>
              <a:gd fmla="val 50961" name="adj2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5"/>
          <p:cNvCxnSpPr>
            <a:stCxn id="345" idx="2"/>
            <a:endCxn id="347" idx="0"/>
          </p:cNvCxnSpPr>
          <p:nvPr/>
        </p:nvCxnSpPr>
        <p:spPr>
          <a:xfrm>
            <a:off x="7561870" y="2869811"/>
            <a:ext cx="80100" cy="1590000"/>
          </a:xfrm>
          <a:prstGeom prst="bentConnector4">
            <a:avLst>
              <a:gd fmla="val -297052" name="adj1"/>
              <a:gd fmla="val 51059" name="adj2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